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4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5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8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0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56" r:id="rId1"/>
    <p:sldMasterId id="2147486601" r:id="rId2"/>
    <p:sldMasterId id="2147486631" r:id="rId3"/>
  </p:sldMasterIdLst>
  <p:notesMasterIdLst>
    <p:notesMasterId r:id="rId24"/>
  </p:notesMasterIdLst>
  <p:handoutMasterIdLst>
    <p:handoutMasterId r:id="rId25"/>
  </p:handoutMasterIdLst>
  <p:sldIdLst>
    <p:sldId id="2248" r:id="rId4"/>
    <p:sldId id="2249" r:id="rId5"/>
    <p:sldId id="2250" r:id="rId6"/>
    <p:sldId id="2281" r:id="rId7"/>
    <p:sldId id="2251" r:id="rId8"/>
    <p:sldId id="2253" r:id="rId9"/>
    <p:sldId id="2254" r:id="rId10"/>
    <p:sldId id="2271" r:id="rId11"/>
    <p:sldId id="2256" r:id="rId12"/>
    <p:sldId id="2269" r:id="rId13"/>
    <p:sldId id="2259" r:id="rId14"/>
    <p:sldId id="2260" r:id="rId15"/>
    <p:sldId id="2272" r:id="rId16"/>
    <p:sldId id="2266" r:id="rId17"/>
    <p:sldId id="2270" r:id="rId18"/>
    <p:sldId id="2277" r:id="rId19"/>
    <p:sldId id="2278" r:id="rId20"/>
    <p:sldId id="2282" r:id="rId21"/>
    <p:sldId id="2283" r:id="rId22"/>
    <p:sldId id="2267" r:id="rId23"/>
  </p:sldIdLst>
  <p:sldSz cx="9144000" cy="5143500" type="screen16x9"/>
  <p:notesSz cx="6858000" cy="9947275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395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951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65057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19023" indent="31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77734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33284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88823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44370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224_5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F7"/>
    <a:srgbClr val="8DF7F4"/>
    <a:srgbClr val="FC6468"/>
    <a:srgbClr val="FEBABC"/>
    <a:srgbClr val="CC0066"/>
    <a:srgbClr val="FE0000"/>
    <a:srgbClr val="C80823"/>
    <a:srgbClr val="C7FBFA"/>
    <a:srgbClr val="FFFF05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7444" autoAdjust="0"/>
  </p:normalViewPr>
  <p:slideViewPr>
    <p:cSldViewPr snapToGrid="0">
      <p:cViewPr>
        <p:scale>
          <a:sx n="100" d="100"/>
          <a:sy n="100" d="100"/>
        </p:scale>
        <p:origin x="-420" y="-77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77;&#1083;&#1103;&#1082;&#1086;&#1074;&#1072;%20&#1052;&#1054;\&#1055;&#1088;&#1077;&#1079;&#1077;&#1085;&#1090;&#1072;&#1094;&#1080;&#1080;\&#1082;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77;&#1083;&#1103;&#1082;&#1086;&#1074;&#1072;%20&#1052;&#1054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K.SZN\dfs\pub\Stat\EXPRESS\express_in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Лист1!$K$11</c:f>
              <c:strCache>
                <c:ptCount val="1"/>
                <c:pt idx="0">
                  <c:v>ВВП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Лист1!$L$10:$P$10</c:f>
              <c:strCache>
                <c:ptCount val="5"/>
                <c:pt idx="0">
                  <c:v>2015 г.</c:v>
                </c:pt>
                <c:pt idx="1">
                  <c:v>I квартал</c:v>
                </c:pt>
                <c:pt idx="2">
                  <c:v>II квартал</c:v>
                </c:pt>
                <c:pt idx="3">
                  <c:v>III квартал</c:v>
                </c:pt>
                <c:pt idx="4">
                  <c:v>IV квартал</c:v>
                </c:pt>
              </c:strCache>
            </c:strRef>
          </c:cat>
          <c:val>
            <c:numRef>
              <c:f>Лист1!$L$11:$P$11</c:f>
              <c:numCache>
                <c:formatCode>General</c:formatCode>
                <c:ptCount val="5"/>
                <c:pt idx="0">
                  <c:v>96.3</c:v>
                </c:pt>
                <c:pt idx="1">
                  <c:v>97.2</c:v>
                </c:pt>
                <c:pt idx="2">
                  <c:v>95.5</c:v>
                </c:pt>
                <c:pt idx="3">
                  <c:v>96.3</c:v>
                </c:pt>
                <c:pt idx="4">
                  <c:v>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06400"/>
        <c:axId val="109607936"/>
      </c:barChart>
      <c:catAx>
        <c:axId val="109606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9607936"/>
        <c:crosses val="autoZero"/>
        <c:auto val="1"/>
        <c:lblAlgn val="ctr"/>
        <c:lblOffset val="100"/>
        <c:noMultiLvlLbl val="0"/>
      </c:catAx>
      <c:valAx>
        <c:axId val="109607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96064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70035194656254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1,</a:t>
                    </a:r>
                    <a:r>
                      <a:rPr lang="ru-RU" sz="1050" dirty="0" smtClean="0"/>
                      <a:t>9</a:t>
                    </a:r>
                    <a:r>
                      <a:rPr lang="en-US" sz="105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35679643750333E-3"/>
                  <c:y val="-4.2844337749673687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2,2 %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678398218757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4,4 %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6,5 %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6,</a:t>
                    </a:r>
                    <a:r>
                      <a:rPr lang="ru-RU" sz="1050" dirty="0" smtClean="0"/>
                      <a:t>7</a:t>
                    </a:r>
                    <a:r>
                      <a:rPr lang="en-US" sz="105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33567964375033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7,</a:t>
                    </a:r>
                    <a:r>
                      <a:rPr lang="ru-RU" sz="1050" dirty="0" smtClean="0"/>
                      <a:t>1</a:t>
                    </a:r>
                    <a:r>
                      <a:rPr lang="en-US" sz="105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7,</a:t>
                    </a:r>
                    <a:r>
                      <a:rPr lang="ru-RU" sz="1050" dirty="0" smtClean="0"/>
                      <a:t>8</a:t>
                    </a:r>
                    <a:r>
                      <a:rPr lang="en-US" sz="105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10,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 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17,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 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sz="1600" dirty="0" smtClean="0"/>
                      <a:t>29</a:t>
                    </a:r>
                    <a:r>
                      <a:rPr lang="ru-RU" sz="1600" dirty="0" smtClean="0"/>
                      <a:t>,3</a:t>
                    </a:r>
                    <a:r>
                      <a:rPr lang="ru-RU" sz="1600" baseline="0" dirty="0" smtClean="0"/>
                      <a:t> 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Лист1!$C$54:$C$63</c:f>
              <c:strCache>
                <c:ptCount val="10"/>
                <c:pt idx="0">
                  <c:v>Здравоохранение</c:v>
                </c:pt>
                <c:pt idx="1">
                  <c:v>Финансовая деятельность</c:v>
                </c:pt>
                <c:pt idx="2">
                  <c:v>Образование</c:v>
                </c:pt>
                <c:pt idx="3">
                  <c:v>Сельское хозяйство, охота и лесное хозяйство</c:v>
                </c:pt>
                <c:pt idx="4">
                  <c:v>Прочие коммунальные услуги</c:v>
                </c:pt>
                <c:pt idx="5">
                  <c:v>Обрабатывающие производства</c:v>
                </c:pt>
                <c:pt idx="6">
                  <c:v>Транспорт и связь</c:v>
                </c:pt>
                <c:pt idx="7">
                  <c:v>Строительство</c:v>
                </c:pt>
                <c:pt idx="8">
                  <c:v>Операции с недвижимым имуществом</c:v>
                </c:pt>
                <c:pt idx="9">
                  <c:v>Оптовая и розничная торговля</c:v>
                </c:pt>
              </c:strCache>
            </c:strRef>
          </c:cat>
          <c:val>
            <c:numRef>
              <c:f>Лист1!$D$54:$D$63</c:f>
              <c:numCache>
                <c:formatCode>General</c:formatCode>
                <c:ptCount val="10"/>
                <c:pt idx="0">
                  <c:v>1.8</c:v>
                </c:pt>
                <c:pt idx="1">
                  <c:v>2.2000000000000002</c:v>
                </c:pt>
                <c:pt idx="2">
                  <c:v>4.4000000000000004</c:v>
                </c:pt>
                <c:pt idx="3">
                  <c:v>6.5</c:v>
                </c:pt>
                <c:pt idx="4">
                  <c:v>6.6</c:v>
                </c:pt>
                <c:pt idx="5">
                  <c:v>7.2</c:v>
                </c:pt>
                <c:pt idx="6">
                  <c:v>7.7</c:v>
                </c:pt>
                <c:pt idx="7">
                  <c:v>10.1</c:v>
                </c:pt>
                <c:pt idx="8">
                  <c:v>17.2</c:v>
                </c:pt>
                <c:pt idx="9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44512"/>
        <c:axId val="109746048"/>
      </c:barChart>
      <c:catAx>
        <c:axId val="1097445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9746048"/>
        <c:crosses val="autoZero"/>
        <c:auto val="1"/>
        <c:lblAlgn val="ctr"/>
        <c:lblOffset val="100"/>
        <c:noMultiLvlLbl val="0"/>
      </c:catAx>
      <c:valAx>
        <c:axId val="109746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7445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06813280520885E-2"/>
          <c:y val="7.8547814872208174E-2"/>
          <c:w val="0.71183599001344344"/>
          <c:h val="0.792704402515723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Лист1!$B$24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solidFill>
                <a:schemeClr val="accent5">
                  <a:lumMod val="25000"/>
                </a:schemeClr>
              </a:solidFill>
            </a:ln>
          </c:spPr>
          <c:marker>
            <c:spPr>
              <a:solidFill>
                <a:schemeClr val="accent5">
                  <a:lumMod val="25000"/>
                </a:schemeClr>
              </a:solidFill>
              <a:ln>
                <a:solidFill>
                  <a:schemeClr val="accent5">
                    <a:lumMod val="2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9216809933142309E-2"/>
                  <c:y val="8.8369052740238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14613180515728E-2"/>
                  <c:y val="7.797269359432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563514804202482E-2"/>
                  <c:y val="7.797269359432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845272206303793E-2"/>
                  <c:y val="7.797269359432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Лист1!$C$23:$H$23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1 квартал 2016 </c:v>
                </c:pt>
              </c:strCache>
            </c:strRef>
          </c:cat>
          <c:val>
            <c:numRef>
              <c:f>Лист1!$C$24:$H$24</c:f>
              <c:numCache>
                <c:formatCode>0.0</c:formatCode>
                <c:ptCount val="6"/>
                <c:pt idx="0">
                  <c:v>105</c:v>
                </c:pt>
                <c:pt idx="1">
                  <c:v>103.4</c:v>
                </c:pt>
                <c:pt idx="2">
                  <c:v>100.4</c:v>
                </c:pt>
                <c:pt idx="3">
                  <c:v>101.7</c:v>
                </c:pt>
                <c:pt idx="4">
                  <c:v>96.6</c:v>
                </c:pt>
                <c:pt idx="5">
                  <c:v>99.4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Лист1!$B$25</c:f>
              <c:strCache>
                <c:ptCount val="1"/>
                <c:pt idx="0">
                  <c:v>СФО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E0000"/>
              </a:solidFill>
            </c:spPr>
          </c:marker>
          <c:dLbls>
            <c:dLbl>
              <c:idx val="0"/>
              <c:layout>
                <c:manualLayout>
                  <c:x val="-3.8769490096923723E-2"/>
                  <c:y val="-5.0314465408804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398230088495547E-2"/>
                  <c:y val="-6.2893081761006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913190054783038E-2"/>
                  <c:y val="-5.870020964360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56300042140751E-3"/>
                  <c:y val="-1.257861635220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77002696998497E-3"/>
                  <c:y val="-5.311700614824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5.870020964360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Лист1!$C$23:$H$23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1 квартал 2016 </c:v>
                </c:pt>
              </c:strCache>
            </c:strRef>
          </c:cat>
          <c:val>
            <c:numRef>
              <c:f>Лист1!$C$25:$H$25</c:f>
              <c:numCache>
                <c:formatCode>0.0</c:formatCode>
                <c:ptCount val="6"/>
                <c:pt idx="0">
                  <c:v>106.4</c:v>
                </c:pt>
                <c:pt idx="1">
                  <c:v>107.2</c:v>
                </c:pt>
                <c:pt idx="2">
                  <c:v>104.7</c:v>
                </c:pt>
                <c:pt idx="3">
                  <c:v>102.7</c:v>
                </c:pt>
                <c:pt idx="4">
                  <c:v>100.2</c:v>
                </c:pt>
                <c:pt idx="5">
                  <c:v>99.2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Лист1!$B$26</c:f>
              <c:strCache>
                <c:ptCount val="1"/>
                <c:pt idx="0">
                  <c:v>Иркутская область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5625790139064477E-2"/>
                  <c:y val="-5.03144654088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281500210703752E-3"/>
                  <c:y val="-2.515723270440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33839022334604E-2"/>
                  <c:y val="-1.677148846960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284450063211186E-2"/>
                  <c:y val="-5.0314465408805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650629409790797E-2"/>
                  <c:y val="-5.7309796906714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8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Лист1!$C$23:$H$23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1 квартал 2016 </c:v>
                </c:pt>
              </c:strCache>
            </c:strRef>
          </c:cat>
          <c:val>
            <c:numRef>
              <c:f>Лист1!$C$26:$H$26</c:f>
              <c:numCache>
                <c:formatCode>0.0</c:formatCode>
                <c:ptCount val="6"/>
                <c:pt idx="0">
                  <c:v>111.4</c:v>
                </c:pt>
                <c:pt idx="1">
                  <c:v>112.9</c:v>
                </c:pt>
                <c:pt idx="2">
                  <c:v>102.5</c:v>
                </c:pt>
                <c:pt idx="3">
                  <c:v>104.4</c:v>
                </c:pt>
                <c:pt idx="4">
                  <c:v>104.5</c:v>
                </c:pt>
                <c:pt idx="5">
                  <c:v>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841408"/>
        <c:axId val="125884288"/>
      </c:lineChart>
      <c:catAx>
        <c:axId val="12584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5884288"/>
        <c:crosses val="autoZero"/>
        <c:auto val="1"/>
        <c:lblAlgn val="ctr"/>
        <c:lblOffset val="100"/>
        <c:noMultiLvlLbl val="0"/>
      </c:catAx>
      <c:valAx>
        <c:axId val="125884288"/>
        <c:scaling>
          <c:orientation val="minMax"/>
          <c:min val="9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584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72351321938418"/>
          <c:y val="0.39268393337625251"/>
          <c:w val="0.19527648678061585"/>
          <c:h val="0.21463180310008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Лист1!$C$86</c:f>
              <c:strCache>
                <c:ptCount val="1"/>
                <c:pt idx="0">
                  <c:v>Родившиеся</c:v>
                </c:pt>
              </c:strCache>
            </c:strRef>
          </c:tx>
          <c:spPr>
            <a:solidFill>
              <a:srgbClr val="99EB3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Лист1!$B$87:$B$91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Лист1!$C$87:$C$91</c:f>
              <c:numCache>
                <c:formatCode>General</c:formatCode>
                <c:ptCount val="5"/>
                <c:pt idx="0">
                  <c:v>37110</c:v>
                </c:pt>
                <c:pt idx="1">
                  <c:v>38555</c:v>
                </c:pt>
                <c:pt idx="2">
                  <c:v>37908</c:v>
                </c:pt>
                <c:pt idx="3">
                  <c:v>36856</c:v>
                </c:pt>
                <c:pt idx="4">
                  <c:v>37143</c:v>
                </c:pt>
              </c:numCache>
            </c:numRef>
          </c:val>
        </c:ser>
        <c:ser>
          <c:idx val="1"/>
          <c:order val="1"/>
          <c:tx>
            <c:strRef>
              <c:f>Лист1!$D$86</c:f>
              <c:strCache>
                <c:ptCount val="1"/>
                <c:pt idx="0">
                  <c:v>Умершие </c:v>
                </c:pt>
              </c:strCache>
            </c:strRef>
          </c:tx>
          <c:spPr>
            <a:solidFill>
              <a:schemeClr val="accent4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Лист1!$B$87:$B$91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Лист1!$D$87:$D$91</c:f>
              <c:numCache>
                <c:formatCode>General</c:formatCode>
                <c:ptCount val="5"/>
                <c:pt idx="0">
                  <c:v>33910</c:v>
                </c:pt>
                <c:pt idx="1">
                  <c:v>33639</c:v>
                </c:pt>
                <c:pt idx="2">
                  <c:v>33033</c:v>
                </c:pt>
                <c:pt idx="3">
                  <c:v>33127</c:v>
                </c:pt>
                <c:pt idx="4">
                  <c:v>33041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45120"/>
        <c:axId val="109851008"/>
      </c:barChart>
      <c:catAx>
        <c:axId val="10984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9851008"/>
        <c:crosses val="autoZero"/>
        <c:auto val="1"/>
        <c:lblAlgn val="ctr"/>
        <c:lblOffset val="100"/>
        <c:noMultiLvlLbl val="0"/>
      </c:catAx>
      <c:valAx>
        <c:axId val="1098510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9845120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4694497833440108"/>
          <c:y val="0.27502825038705803"/>
          <c:w val="0.15305502166559889"/>
          <c:h val="0.2916582423273887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DF7F4"/>
            </a:solidFill>
          </c:spPr>
          <c:invertIfNegative val="0"/>
          <c:cat>
            <c:strRef>
              <c:f>Лист1!$A$197:$A$208</c:f>
              <c:strCache>
                <c:ptCount val="12"/>
                <c:pt idx="0">
                  <c:v>Иркутская область</c:v>
                </c:pt>
                <c:pt idx="1">
                  <c:v>Алтайский край</c:v>
                </c:pt>
                <c:pt idx="2">
                  <c:v>Забайкальский край</c:v>
                </c:pt>
                <c:pt idx="3">
                  <c:v>Красноярский край</c:v>
                </c:pt>
                <c:pt idx="4">
                  <c:v>Кемеровская область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Томская область</c:v>
                </c:pt>
                <c:pt idx="8">
                  <c:v>Республика Алтай</c:v>
                </c:pt>
                <c:pt idx="9">
                  <c:v>Республика Бурятия</c:v>
                </c:pt>
                <c:pt idx="10">
                  <c:v>Республика Тыва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Лист1!$B$197:$B$208</c:f>
              <c:numCache>
                <c:formatCode>General</c:formatCode>
                <c:ptCount val="12"/>
                <c:pt idx="0">
                  <c:v>102.7</c:v>
                </c:pt>
                <c:pt idx="1">
                  <c:v>177.3</c:v>
                </c:pt>
                <c:pt idx="2">
                  <c:v>15.7</c:v>
                </c:pt>
                <c:pt idx="3">
                  <c:v>318</c:v>
                </c:pt>
                <c:pt idx="4">
                  <c:v>296.10000000000002</c:v>
                </c:pt>
                <c:pt idx="5">
                  <c:v>354.7</c:v>
                </c:pt>
                <c:pt idx="6">
                  <c:v>146.19999999999999</c:v>
                </c:pt>
                <c:pt idx="7">
                  <c:v>63.9</c:v>
                </c:pt>
                <c:pt idx="8">
                  <c:v>38.4</c:v>
                </c:pt>
                <c:pt idx="9">
                  <c:v>33.6</c:v>
                </c:pt>
                <c:pt idx="10">
                  <c:v>17.7</c:v>
                </c:pt>
                <c:pt idx="11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5552"/>
        <c:axId val="21920384"/>
      </c:barChart>
      <c:lineChart>
        <c:grouping val="standard"/>
        <c:varyColors val="0"/>
        <c:ser>
          <c:idx val="1"/>
          <c:order val="1"/>
          <c:tx>
            <c:strRef>
              <c:f>Лист1!$A$197:$A$208</c:f>
              <c:strCache>
                <c:ptCount val="1"/>
                <c:pt idx="0">
                  <c:v>Иркутская область Алтайский край Забайкальский край Красноярский край Кемеровская область Новосибирская область Омская область Томская область Республика Алтай Республика Бурятия Республика Тыва Республика Хакасия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0894308943089439E-2"/>
                  <c:y val="-3.998000370208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60162601626032E-2"/>
                  <c:y val="-3.598200333187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650534536841434E-2"/>
                  <c:y val="-5.197400481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146341463414637E-2"/>
                  <c:y val="-3.998000370208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780487804878049E-3"/>
                  <c:y val="3.1984002961668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30081300813009E-3"/>
                  <c:y val="-7.9960007404170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130081300813009E-3"/>
                  <c:y val="2.39880022212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764227642276424E-2"/>
                  <c:y val="-4.7976004442502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528455284552849E-2"/>
                  <c:y val="4.397800407229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886178861788678E-2"/>
                  <c:y val="-5.197400481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8780487804878647E-3"/>
                  <c:y val="4.397800407229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894308943089432E-2"/>
                  <c:y val="-5.197400481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Лист1!$C$197:$C$208</c:f>
              <c:numCache>
                <c:formatCode>General</c:formatCode>
                <c:ptCount val="12"/>
                <c:pt idx="0">
                  <c:v>42.6</c:v>
                </c:pt>
                <c:pt idx="1">
                  <c:v>74.599999999999994</c:v>
                </c:pt>
                <c:pt idx="2">
                  <c:v>14.5</c:v>
                </c:pt>
                <c:pt idx="3">
                  <c:v>110.9</c:v>
                </c:pt>
                <c:pt idx="4">
                  <c:v>109</c:v>
                </c:pt>
                <c:pt idx="5">
                  <c:v>128.4</c:v>
                </c:pt>
                <c:pt idx="6">
                  <c:v>73.900000000000006</c:v>
                </c:pt>
                <c:pt idx="7">
                  <c:v>59.3</c:v>
                </c:pt>
                <c:pt idx="8">
                  <c:v>178.5</c:v>
                </c:pt>
                <c:pt idx="9">
                  <c:v>34.200000000000003</c:v>
                </c:pt>
                <c:pt idx="10">
                  <c:v>56.1</c:v>
                </c:pt>
                <c:pt idx="11">
                  <c:v>40.799999999999997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61792"/>
        <c:axId val="22246912"/>
      </c:lineChart>
      <c:catAx>
        <c:axId val="21655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21920384"/>
        <c:crosses val="autoZero"/>
        <c:auto val="1"/>
        <c:lblAlgn val="ctr"/>
        <c:lblOffset val="100"/>
        <c:noMultiLvlLbl val="0"/>
      </c:catAx>
      <c:valAx>
        <c:axId val="21920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655552"/>
        <c:crosses val="autoZero"/>
        <c:crossBetween val="between"/>
      </c:valAx>
      <c:valAx>
        <c:axId val="222469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4961792"/>
        <c:crosses val="max"/>
        <c:crossBetween val="between"/>
      </c:valAx>
      <c:catAx>
        <c:axId val="24961792"/>
        <c:scaling>
          <c:orientation val="minMax"/>
        </c:scaling>
        <c:delete val="1"/>
        <c:axPos val="b"/>
        <c:majorTickMark val="out"/>
        <c:minorTickMark val="none"/>
        <c:tickLblPos val="nextTo"/>
        <c:crossAx val="22246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18343746635646E-2"/>
          <c:y val="4.4029969822054177E-2"/>
          <c:w val="0.85942920758500896"/>
          <c:h val="0.79612872809636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Динамика!$B$157</c:f>
              <c:strCache>
                <c:ptCount val="1"/>
                <c:pt idx="0">
                  <c:v>Незанятые</c:v>
                </c:pt>
              </c:strCache>
            </c:strRef>
          </c:tx>
          <c:spPr>
            <a:gradFill rotWithShape="0">
              <a:gsLst>
                <a:gs pos="0">
                  <a:srgbClr val="C0C0FF"/>
                </a:gs>
                <a:gs pos="100000">
                  <a:srgbClr val="C0C0FF">
                    <a:gamma/>
                    <a:tint val="39216"/>
                    <a:invGamma/>
                  </a:srgbClr>
                </a:gs>
              </a:gsLst>
              <a:path path="rect">
                <a:fillToRect r="100000" b="100000"/>
              </a:path>
            </a:gra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1.9304050962694564E-3"/>
                  <c:y val="-1.0658913915421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Динамика!$A$158:$A$172</c:f>
              <c:numCache>
                <c:formatCode>dd/mm/yyyy</c:formatCode>
                <c:ptCount val="10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  <c:pt idx="9">
                  <c:v>42401</c:v>
                </c:pt>
              </c:numCache>
            </c:numRef>
          </c:cat>
          <c:val>
            <c:numRef>
              <c:f>Динамика!$B$158:$B$172</c:f>
              <c:numCache>
                <c:formatCode>General</c:formatCode>
                <c:ptCount val="10"/>
                <c:pt idx="0">
                  <c:v>38525</c:v>
                </c:pt>
                <c:pt idx="1">
                  <c:v>34205</c:v>
                </c:pt>
                <c:pt idx="2">
                  <c:v>48128</c:v>
                </c:pt>
                <c:pt idx="3">
                  <c:v>37224</c:v>
                </c:pt>
                <c:pt idx="4">
                  <c:v>30390</c:v>
                </c:pt>
                <c:pt idx="5">
                  <c:v>26420</c:v>
                </c:pt>
                <c:pt idx="6">
                  <c:v>24494</c:v>
                </c:pt>
                <c:pt idx="7">
                  <c:v>21495</c:v>
                </c:pt>
                <c:pt idx="8">
                  <c:v>22385</c:v>
                </c:pt>
                <c:pt idx="9">
                  <c:v>23193</c:v>
                </c:pt>
              </c:numCache>
            </c:numRef>
          </c:val>
        </c:ser>
        <c:ser>
          <c:idx val="1"/>
          <c:order val="1"/>
          <c:tx>
            <c:strRef>
              <c:f>Динамика!$C$157</c:f>
              <c:strCache>
                <c:ptCount val="1"/>
                <c:pt idx="0">
                  <c:v>Безработные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206001622060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90099009900994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087148144040812E-3"/>
                  <c:y val="1.2108660114756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48824006488242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i="1">
                        <a:solidFill>
                          <a:srgbClr val="C80823"/>
                        </a:solidFill>
                      </a:rPr>
                      <a:t>16120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646065227248067E-2"/>
                  <c:y val="1.1359659588006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1" u="none" strike="noStrike" baseline="0">
                    <a:solidFill>
                      <a:srgbClr val="C8082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Динамика!$A$158:$A$172</c:f>
              <c:numCache>
                <c:formatCode>dd/mm/yyyy</c:formatCode>
                <c:ptCount val="10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  <c:pt idx="9">
                  <c:v>42401</c:v>
                </c:pt>
              </c:numCache>
            </c:numRef>
          </c:cat>
          <c:val>
            <c:numRef>
              <c:f>Динамика!$C$158:$C$172</c:f>
              <c:numCache>
                <c:formatCode>General</c:formatCode>
                <c:ptCount val="10"/>
                <c:pt idx="0">
                  <c:v>28826</c:v>
                </c:pt>
                <c:pt idx="1">
                  <c:v>24743</c:v>
                </c:pt>
                <c:pt idx="2">
                  <c:v>38179</c:v>
                </c:pt>
                <c:pt idx="3">
                  <c:v>28595</c:v>
                </c:pt>
                <c:pt idx="4">
                  <c:v>23398</c:v>
                </c:pt>
                <c:pt idx="5">
                  <c:v>19678</c:v>
                </c:pt>
                <c:pt idx="6">
                  <c:v>18259</c:v>
                </c:pt>
                <c:pt idx="7">
                  <c:v>16120</c:v>
                </c:pt>
                <c:pt idx="8">
                  <c:v>17540</c:v>
                </c:pt>
                <c:pt idx="9">
                  <c:v>17049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7"/>
        <c:axId val="111061248"/>
        <c:axId val="111083904"/>
      </c:barChart>
      <c:lineChart>
        <c:grouping val="stacked"/>
        <c:varyColors val="0"/>
        <c:ser>
          <c:idx val="2"/>
          <c:order val="2"/>
          <c:tx>
            <c:strRef>
              <c:f>Динамика!$D$157</c:f>
              <c:strCache>
                <c:ptCount val="1"/>
                <c:pt idx="0">
                  <c:v>Вакансии</c:v>
                </c:pt>
              </c:strCache>
            </c:strRef>
          </c:tx>
          <c:spPr>
            <a:ln cap="sq">
              <a:solidFill>
                <a:schemeClr val="accent4">
                  <a:lumMod val="60000"/>
                  <a:lumOff val="40000"/>
                </a:schemeClr>
              </a:solidFill>
              <a:round/>
              <a:headEnd type="none"/>
              <a:tailEnd type="none"/>
            </a:ln>
            <a:effectLst>
              <a:outerShdw blurRad="50800" dist="25400" dir="5400000" sx="96000" sy="96000" algn="ctr" rotWithShape="0">
                <a:srgbClr val="000000">
                  <a:alpha val="52000"/>
                </a:srgbClr>
              </a:outerShdw>
            </a:effectLst>
          </c:spPr>
          <c:marker>
            <c:symbol val="square"/>
            <c:size val="5"/>
            <c:spPr>
              <a:solidFill>
                <a:schemeClr val="accent4">
                  <a:lumMod val="75000"/>
                </a:schemeClr>
              </a:solidFill>
              <a:ln cap="rnd">
                <a:bevel/>
              </a:ln>
              <a:effectLst>
                <a:outerShdw blurRad="50800" dist="25400" dir="5400000" sx="96000" sy="96000" algn="ctr" rotWithShape="0">
                  <a:srgbClr val="000000">
                    <a:alpha val="52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/>
            </c:spPr>
          </c:marker>
          <c:cat>
            <c:numRef>
              <c:f>Динамика!$A$158:$A$172</c:f>
              <c:numCache>
                <c:formatCode>dd/mm/yyyy</c:formatCode>
                <c:ptCount val="10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  <c:pt idx="9">
                  <c:v>42401</c:v>
                </c:pt>
              </c:numCache>
            </c:numRef>
          </c:cat>
          <c:val>
            <c:numRef>
              <c:f>Динамика!$D$158:$D$172</c:f>
              <c:numCache>
                <c:formatCode>General</c:formatCode>
                <c:ptCount val="10"/>
                <c:pt idx="0">
                  <c:v>29399</c:v>
                </c:pt>
                <c:pt idx="1">
                  <c:v>24891</c:v>
                </c:pt>
                <c:pt idx="2">
                  <c:v>19963</c:v>
                </c:pt>
                <c:pt idx="3">
                  <c:v>30029</c:v>
                </c:pt>
                <c:pt idx="4">
                  <c:v>32947</c:v>
                </c:pt>
                <c:pt idx="5">
                  <c:v>41209</c:v>
                </c:pt>
                <c:pt idx="6">
                  <c:v>32105</c:v>
                </c:pt>
                <c:pt idx="7">
                  <c:v>57171</c:v>
                </c:pt>
                <c:pt idx="8">
                  <c:v>39952</c:v>
                </c:pt>
                <c:pt idx="9">
                  <c:v>39406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61248"/>
        <c:axId val="111083904"/>
      </c:lineChart>
      <c:catAx>
        <c:axId val="11106124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083904"/>
        <c:crosses val="autoZero"/>
        <c:auto val="0"/>
        <c:lblAlgn val="ctr"/>
        <c:lblOffset val="100"/>
        <c:noMultiLvlLbl val="0"/>
      </c:catAx>
      <c:valAx>
        <c:axId val="111083904"/>
        <c:scaling>
          <c:orientation val="minMax"/>
          <c:max val="7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061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12165202322682"/>
          <c:y val="0.91474325169293436"/>
          <c:w val="0.52794553068507022"/>
          <c:h val="8.025639228330916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5" y="0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435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5" y="9449435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212938-B8CB-463C-85F4-BB92DD38C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0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5" y="0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" y="746125"/>
            <a:ext cx="6637338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83" y="4728694"/>
            <a:ext cx="5485439" cy="44726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435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5" y="9449435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805CD5-6701-4AD0-8A77-B74A6C7D3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944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39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50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90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75434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526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605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693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6442" indent="-287093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8372" indent="-229674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7721" indent="-229674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7070" indent="-229674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6419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5767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5116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4465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FB3D8E-77CF-498D-9767-073D654451EC}" type="slidenum">
              <a:rPr 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89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3500" y="350838"/>
            <a:ext cx="7070725" cy="3976687"/>
          </a:xfrm>
          <a:ln/>
        </p:spPr>
      </p:sp>
      <p:sp>
        <p:nvSpPr>
          <p:cNvPr id="168964" name="Заметки 2"/>
          <p:cNvSpPr>
            <a:spLocks noGrp="1"/>
          </p:cNvSpPr>
          <p:nvPr>
            <p:ph type="body" idx="1"/>
          </p:nvPr>
        </p:nvSpPr>
        <p:spPr>
          <a:xfrm>
            <a:off x="730326" y="4521923"/>
            <a:ext cx="5583136" cy="4894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68965" name="Нижний колонтитул 3"/>
          <p:cNvSpPr txBox="1">
            <a:spLocks noGrp="1"/>
          </p:cNvSpPr>
          <p:nvPr/>
        </p:nvSpPr>
        <p:spPr bwMode="auto">
          <a:xfrm>
            <a:off x="4686248" y="46843"/>
            <a:ext cx="1796742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cs typeface="Arial" pitchFamily="34" charset="0"/>
              </a:rPr>
              <a:t>MOS-ROS005-200600608-SS1wm-r_c</a:t>
            </a:r>
          </a:p>
        </p:txBody>
      </p:sp>
      <p:sp>
        <p:nvSpPr>
          <p:cNvPr id="168966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2ACA83-D4E3-452A-A092-111DB5DC0130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14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05CD5-6701-4AD0-8A77-B74A6C7D3BD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66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20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2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3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4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5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6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7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82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5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6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7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vmlDrawing" Target="../drawings/vmlDrawing8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oleObject" Target="../embeddings/oleObject9.bin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9.v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01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4"/>
            <a:ext cx="64008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455456" indent="0" algn="ctr">
              <a:buNone/>
              <a:defRPr/>
            </a:lvl2pPr>
            <a:lvl3pPr marL="910937" indent="0" algn="ctr">
              <a:buNone/>
              <a:defRPr/>
            </a:lvl3pPr>
            <a:lvl4pPr marL="1366410" indent="0" algn="ctr">
              <a:buNone/>
              <a:defRPr/>
            </a:lvl4pPr>
            <a:lvl5pPr marL="1821879" indent="0" algn="ctr">
              <a:buNone/>
              <a:defRPr/>
            </a:lvl5pPr>
            <a:lvl6pPr marL="2277349" indent="0" algn="ctr">
              <a:buNone/>
              <a:defRPr/>
            </a:lvl6pPr>
            <a:lvl7pPr marL="2732824" indent="0" algn="ctr">
              <a:buNone/>
              <a:defRPr/>
            </a:lvl7pPr>
            <a:lvl8pPr marL="3188288" indent="0" algn="ctr">
              <a:buNone/>
              <a:defRPr/>
            </a:lvl8pPr>
            <a:lvl9pPr marL="364375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FBE1-6935-4572-AD8F-A72B1A595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24016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17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86598" y="973962"/>
            <a:ext cx="4431983" cy="9819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3FC-E878-4B0B-AE81-AD127702E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4718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41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3851" y="176213"/>
            <a:ext cx="584775" cy="171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51503" y="176213"/>
            <a:ext cx="2215991" cy="171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4228-CDCC-4449-BDD4-4AC8F0A9A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68756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65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176220"/>
            <a:ext cx="8793162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7" y="973944"/>
            <a:ext cx="8793162" cy="246221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76E2-0AA6-4396-B2B1-BF053D417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12383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89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2279" y="176213"/>
            <a:ext cx="8796337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E6F2-5330-4358-ABA9-C5147649B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96563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400" y="1598205"/>
            <a:ext cx="7771211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396" y="2915029"/>
            <a:ext cx="6401219" cy="446276"/>
          </a:xfrm>
        </p:spPr>
        <p:txBody>
          <a:bodyPr/>
          <a:lstStyle>
            <a:lvl1pPr marL="0" indent="0" algn="ctr">
              <a:buNone/>
              <a:defRPr/>
            </a:lvl1pPr>
            <a:lvl2pPr marL="413900" indent="0" algn="ctr">
              <a:buNone/>
              <a:defRPr/>
            </a:lvl2pPr>
            <a:lvl3pPr marL="827800" indent="0" algn="ctr">
              <a:buNone/>
              <a:defRPr/>
            </a:lvl3pPr>
            <a:lvl4pPr marL="1241698" indent="0" algn="ctr">
              <a:buNone/>
              <a:defRPr/>
            </a:lvl4pPr>
            <a:lvl5pPr marL="1655596" indent="0" algn="ctr">
              <a:buNone/>
              <a:defRPr/>
            </a:lvl5pPr>
            <a:lvl6pPr marL="2069491" indent="0" algn="ctr">
              <a:buNone/>
              <a:defRPr/>
            </a:lvl6pPr>
            <a:lvl7pPr marL="2483392" indent="0" algn="ctr">
              <a:buNone/>
              <a:defRPr/>
            </a:lvl7pPr>
            <a:lvl8pPr marL="2897293" indent="0" algn="ctr">
              <a:buNone/>
              <a:defRPr/>
            </a:lvl8pPr>
            <a:lvl9pPr marL="331119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45" y="3305581"/>
            <a:ext cx="7772609" cy="553998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45" y="3028581"/>
            <a:ext cx="7772609" cy="27699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00" indent="0">
              <a:buNone/>
              <a:defRPr sz="1600"/>
            </a:lvl2pPr>
            <a:lvl3pPr marL="827800" indent="0">
              <a:buNone/>
              <a:defRPr sz="1500"/>
            </a:lvl3pPr>
            <a:lvl4pPr marL="1241698" indent="0">
              <a:buNone/>
              <a:defRPr sz="1300"/>
            </a:lvl4pPr>
            <a:lvl5pPr marL="1655596" indent="0">
              <a:buNone/>
              <a:defRPr sz="1300"/>
            </a:lvl5pPr>
            <a:lvl6pPr marL="2069491" indent="0">
              <a:buNone/>
              <a:defRPr sz="1300"/>
            </a:lvl6pPr>
            <a:lvl7pPr marL="2483392" indent="0">
              <a:buNone/>
              <a:defRPr sz="1300"/>
            </a:lvl7pPr>
            <a:lvl8pPr marL="2897293" indent="0">
              <a:buNone/>
              <a:defRPr sz="1300"/>
            </a:lvl8pPr>
            <a:lvl9pPr marL="331119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8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15" y="973558"/>
            <a:ext cx="4329456" cy="15081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9496" y="973558"/>
            <a:ext cx="4329455" cy="15081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9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6" y="205968"/>
            <a:ext cx="8229739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52" y="1292285"/>
            <a:ext cx="4040079" cy="33855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152" y="1630847"/>
            <a:ext cx="4040079" cy="132343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4" y="1292285"/>
            <a:ext cx="4041477" cy="33855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4" y="1630847"/>
            <a:ext cx="4041477" cy="132343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25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DFBC-567F-4842-BA84-B1A2B4C73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3693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2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7" y="798982"/>
            <a:ext cx="3008391" cy="2769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62" y="204856"/>
            <a:ext cx="5112308" cy="173893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37" y="1075972"/>
            <a:ext cx="3008391" cy="200055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2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1" y="3748899"/>
            <a:ext cx="5486959" cy="2769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1" y="459201"/>
            <a:ext cx="5486959" cy="446276"/>
          </a:xfrm>
        </p:spPr>
        <p:txBody>
          <a:bodyPr/>
          <a:lstStyle>
            <a:lvl1pPr marL="0" indent="0">
              <a:buNone/>
              <a:defRPr sz="2900"/>
            </a:lvl1pPr>
            <a:lvl2pPr marL="413900" indent="0">
              <a:buNone/>
              <a:defRPr sz="2600"/>
            </a:lvl2pPr>
            <a:lvl3pPr marL="827800" indent="0">
              <a:buNone/>
              <a:defRPr sz="2200"/>
            </a:lvl3pPr>
            <a:lvl4pPr marL="1241698" indent="0">
              <a:buNone/>
              <a:defRPr sz="1800"/>
            </a:lvl4pPr>
            <a:lvl5pPr marL="1655596" indent="0">
              <a:buNone/>
              <a:defRPr sz="1800"/>
            </a:lvl5pPr>
            <a:lvl6pPr marL="2069491" indent="0">
              <a:buNone/>
              <a:defRPr sz="1800"/>
            </a:lvl6pPr>
            <a:lvl7pPr marL="2483392" indent="0">
              <a:buNone/>
              <a:defRPr sz="1800"/>
            </a:lvl7pPr>
            <a:lvl8pPr marL="2897293" indent="0">
              <a:buNone/>
              <a:defRPr sz="1800"/>
            </a:lvl8pPr>
            <a:lvl9pPr marL="3311191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1" y="4025887"/>
            <a:ext cx="5486959" cy="200055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55847" y="973570"/>
            <a:ext cx="5663089" cy="13393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4159" y="176703"/>
            <a:ext cx="584775" cy="17703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07898" y="176703"/>
            <a:ext cx="3477875" cy="17703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8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990" y="-16883"/>
            <a:ext cx="9146796" cy="181205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8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6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025" y="-15750"/>
            <a:ext cx="2611373" cy="180079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2503" tIns="46256" rIns="92503" bIns="46256"/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966" y="-20256"/>
            <a:ext cx="9174755" cy="1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srgbClr val="000000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198" y="4962296"/>
            <a:ext cx="9141203" cy="19808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11" tIns="51059" rIns="102111" bIns="51059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102179" tIns="51094" rIns="102179" bIns="51094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819" y="407433"/>
            <a:ext cx="8793114" cy="4715813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</a:t>
              </a:r>
              <a:r>
                <a:rPr lang="en-US" sz="1200">
                  <a:solidFill>
                    <a:srgbClr val="000000"/>
                  </a:solidFill>
                </a:rPr>
                <a:t>*</a:t>
              </a:r>
              <a:r>
                <a:rPr lang="ru-RU" sz="1200">
                  <a:solidFill>
                    <a:srgbClr val="000000"/>
                  </a:solidFill>
                </a:rPr>
                <a:t>	Сноска</a:t>
              </a:r>
              <a:endParaRPr lang="en-US" sz="120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sz="1200">
                  <a:solidFill>
                    <a:srgbClr val="000000"/>
                  </a:solidFill>
                </a:rPr>
                <a:t>:</a:t>
              </a: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614" y="2063006"/>
            <a:ext cx="17296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93" y="3216637"/>
            <a:ext cx="97622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9" name="Rectangle 38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6995" y="9"/>
          <a:ext cx="150979" cy="12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73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" y="9"/>
                        <a:ext cx="150979" cy="121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8" y="176719"/>
            <a:ext cx="8797307" cy="1738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9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8" y="176719"/>
            <a:ext cx="8797307" cy="1738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8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52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49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97398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456" indent="0">
              <a:buNone/>
              <a:defRPr sz="1800"/>
            </a:lvl2pPr>
            <a:lvl3pPr marL="910937" indent="0">
              <a:buNone/>
              <a:defRPr sz="1600"/>
            </a:lvl3pPr>
            <a:lvl4pPr marL="1366410" indent="0">
              <a:buNone/>
              <a:defRPr sz="1400"/>
            </a:lvl4pPr>
            <a:lvl5pPr marL="1821879" indent="0">
              <a:buNone/>
              <a:defRPr sz="1400"/>
            </a:lvl5pPr>
            <a:lvl6pPr marL="2277349" indent="0">
              <a:buNone/>
              <a:defRPr sz="1400"/>
            </a:lvl6pPr>
            <a:lvl7pPr marL="2732824" indent="0">
              <a:buNone/>
              <a:defRPr sz="1400"/>
            </a:lvl7pPr>
            <a:lvl8pPr marL="3188288" indent="0">
              <a:buNone/>
              <a:defRPr sz="1400"/>
            </a:lvl8pPr>
            <a:lvl9pPr marL="364375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E372-72F8-44C0-93C9-C32993593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108437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1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55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33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94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1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99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43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8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1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73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58" y="973966"/>
            <a:ext cx="4319587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41" y="973966"/>
            <a:ext cx="4321175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1960-EB27-451F-8735-C74ED7875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8676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8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1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2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3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4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5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6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7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8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9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6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61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2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3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7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261825"/>
            <a:ext cx="404018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6" indent="0">
              <a:buNone/>
              <a:defRPr sz="2000" b="1"/>
            </a:lvl2pPr>
            <a:lvl3pPr marL="910937" indent="0">
              <a:buNone/>
              <a:defRPr sz="1800" b="1"/>
            </a:lvl3pPr>
            <a:lvl4pPr marL="1366410" indent="0">
              <a:buNone/>
              <a:defRPr sz="1600" b="1"/>
            </a:lvl4pPr>
            <a:lvl5pPr marL="1821879" indent="0">
              <a:buNone/>
              <a:defRPr sz="1600" b="1"/>
            </a:lvl5pPr>
            <a:lvl6pPr marL="2277349" indent="0">
              <a:buNone/>
              <a:defRPr sz="1600" b="1"/>
            </a:lvl6pPr>
            <a:lvl7pPr marL="2732824" indent="0">
              <a:buNone/>
              <a:defRPr sz="1600" b="1"/>
            </a:lvl7pPr>
            <a:lvl8pPr marL="3188288" indent="0">
              <a:buNone/>
              <a:defRPr sz="1600" b="1"/>
            </a:lvl8pPr>
            <a:lvl9pPr marL="36437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0" y="1261825"/>
            <a:ext cx="404177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6" indent="0">
              <a:buNone/>
              <a:defRPr sz="2000" b="1"/>
            </a:lvl2pPr>
            <a:lvl3pPr marL="910937" indent="0">
              <a:buNone/>
              <a:defRPr sz="1800" b="1"/>
            </a:lvl3pPr>
            <a:lvl4pPr marL="1366410" indent="0">
              <a:buNone/>
              <a:defRPr sz="1600" b="1"/>
            </a:lvl4pPr>
            <a:lvl5pPr marL="1821879" indent="0">
              <a:buNone/>
              <a:defRPr sz="1600" b="1"/>
            </a:lvl5pPr>
            <a:lvl6pPr marL="2277349" indent="0">
              <a:buNone/>
              <a:defRPr sz="1600" b="1"/>
            </a:lvl6pPr>
            <a:lvl7pPr marL="2732824" indent="0">
              <a:buNone/>
              <a:defRPr sz="1600" b="1"/>
            </a:lvl7pPr>
            <a:lvl8pPr marL="3188288" indent="0">
              <a:buNone/>
              <a:defRPr sz="1600" b="1"/>
            </a:lvl8pPr>
            <a:lvl9pPr marL="36437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0" y="1631156"/>
            <a:ext cx="404177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4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4294-FF8F-455A-A144-73E49A4F4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5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39070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21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1445-558A-4D6B-914E-CF476B0AF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8327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3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8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49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0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1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2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3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8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45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4F7B-D345-4E07-8A62-5704BB4DB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0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14517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1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69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5" y="768551"/>
            <a:ext cx="300831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5" y="1076325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5456" indent="0">
              <a:buNone/>
              <a:defRPr sz="1200"/>
            </a:lvl2pPr>
            <a:lvl3pPr marL="910937" indent="0">
              <a:buNone/>
              <a:defRPr sz="1000"/>
            </a:lvl3pPr>
            <a:lvl4pPr marL="1366410" indent="0">
              <a:buNone/>
              <a:defRPr sz="900"/>
            </a:lvl4pPr>
            <a:lvl5pPr marL="1821879" indent="0">
              <a:buNone/>
              <a:defRPr sz="900"/>
            </a:lvl5pPr>
            <a:lvl6pPr marL="2277349" indent="0">
              <a:buNone/>
              <a:defRPr sz="900"/>
            </a:lvl6pPr>
            <a:lvl7pPr marL="2732824" indent="0">
              <a:buNone/>
              <a:defRPr sz="900"/>
            </a:lvl7pPr>
            <a:lvl8pPr marL="3188288" indent="0">
              <a:buNone/>
              <a:defRPr sz="900"/>
            </a:lvl8pPr>
            <a:lvl9pPr marL="36437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F140-B81C-4356-8844-40EEF5CD6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36612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1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93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717727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614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5456" indent="0">
              <a:buNone/>
              <a:defRPr sz="2800"/>
            </a:lvl2pPr>
            <a:lvl3pPr marL="910937" indent="0">
              <a:buNone/>
              <a:defRPr sz="2400"/>
            </a:lvl3pPr>
            <a:lvl4pPr marL="1366410" indent="0">
              <a:buNone/>
              <a:defRPr sz="2000"/>
            </a:lvl4pPr>
            <a:lvl5pPr marL="1821879" indent="0">
              <a:buNone/>
              <a:defRPr sz="2000"/>
            </a:lvl5pPr>
            <a:lvl6pPr marL="2277349" indent="0">
              <a:buNone/>
              <a:defRPr sz="2000"/>
            </a:lvl6pPr>
            <a:lvl7pPr marL="2732824" indent="0">
              <a:buNone/>
              <a:defRPr sz="2000"/>
            </a:lvl7pPr>
            <a:lvl8pPr marL="3188288" indent="0">
              <a:buNone/>
              <a:defRPr sz="2000"/>
            </a:lvl8pPr>
            <a:lvl9pPr marL="3643758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5456" indent="0">
              <a:buNone/>
              <a:defRPr sz="1200"/>
            </a:lvl2pPr>
            <a:lvl3pPr marL="910937" indent="0">
              <a:buNone/>
              <a:defRPr sz="1000"/>
            </a:lvl3pPr>
            <a:lvl4pPr marL="1366410" indent="0">
              <a:buNone/>
              <a:defRPr sz="900"/>
            </a:lvl4pPr>
            <a:lvl5pPr marL="1821879" indent="0">
              <a:buNone/>
              <a:defRPr sz="900"/>
            </a:lvl5pPr>
            <a:lvl6pPr marL="2277349" indent="0">
              <a:buNone/>
              <a:defRPr sz="900"/>
            </a:lvl6pPr>
            <a:lvl7pPr marL="2732824" indent="0">
              <a:buNone/>
              <a:defRPr sz="900"/>
            </a:lvl7pPr>
            <a:lvl8pPr marL="3188288" indent="0">
              <a:buNone/>
              <a:defRPr sz="900"/>
            </a:lvl8pPr>
            <a:lvl9pPr marL="36437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F4B1-A39F-4AA9-8536-4B1334396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8251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9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tags" Target="../tags/tag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49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52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15.vml"/><Relationship Id="rId23" Type="http://schemas.openxmlformats.org/officeDocument/2006/relationships/tags" Target="../tags/tag151.xml"/><Relationship Id="rId28" Type="http://schemas.openxmlformats.org/officeDocument/2006/relationships/oleObject" Target="../embeddings/oleObject15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14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150.xml"/><Relationship Id="rId27" Type="http://schemas.openxmlformats.org/officeDocument/2006/relationships/tags" Target="../tags/tag1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13330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1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2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3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4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5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6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7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8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9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0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1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2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3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4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5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6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7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8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9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0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1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2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3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4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5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6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7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8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9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0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1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2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3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4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5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6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7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8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9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0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1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2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3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4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5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6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7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8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9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0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1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2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3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4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5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6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7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8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9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0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1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2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3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4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5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6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7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8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9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0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1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2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3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4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5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6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7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8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9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0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1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2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3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4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5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6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7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8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9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0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1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2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3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4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5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6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7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8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9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0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1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2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3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4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5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6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7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8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9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0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1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2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3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4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5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6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7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8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9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0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1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2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3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4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5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6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7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8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9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0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1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2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3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4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5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6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7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8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9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0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1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2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3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4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315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3316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3317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3328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29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7010400" y="4995894"/>
            <a:ext cx="1905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4AFA9A-C296-4238-9560-00839A304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22238" y="176220"/>
            <a:ext cx="87931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5417" y="973934"/>
            <a:ext cx="87931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3321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5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50824" y="27421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13325" name="AutoShape 218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2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0" name="AutoShape 21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  <p:sldLayoutId id="2147486554" r:id="rId12"/>
    <p:sldLayoutId id="2147486555" r:id="rId13"/>
  </p:sldLayoutIdLst>
  <p:hf sldNum="0" hdr="0" ftr="0" dt="0"/>
  <p:txStyles>
    <p:titleStyle>
      <a:lvl1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5456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0937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6410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1879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6402" indent="-346402" algn="l" defTabSz="907928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5522" indent="-143938" algn="l" defTabSz="907928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8955" indent="-150272" algn="l" defTabSz="907928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8144" indent="-136036" algn="l" defTabSz="907928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0011" indent="-148685" algn="l" defTabSz="907928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46961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2408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7880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3358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56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37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10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79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49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824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88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758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990" y="-16883"/>
            <a:ext cx="9146796" cy="181205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3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6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7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3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3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6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6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6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7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2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4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6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4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7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7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7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6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7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6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3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8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3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6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3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6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4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8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7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8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3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8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7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7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7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1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34025" y="-15750"/>
            <a:ext cx="2611373" cy="180079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84095" tIns="42054" rIns="84095" bIns="4205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966" y="-20256"/>
            <a:ext cx="9174755" cy="1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198" y="4962296"/>
            <a:ext cx="9141203" cy="198087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86" tIns="51096" rIns="102186" bIns="51096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6 h 164"/>
                <a:gd name="T4" fmla="*/ 1612 w 1612"/>
                <a:gd name="T5" fmla="*/ 156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2891" tIns="46449" rIns="92891" bIns="46449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7010727" y="4996064"/>
            <a:ext cx="19040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9576AD-9E96-4D29-BD87-D7E1B0AE1714}" type="slidenum">
              <a:rPr lang="ru-RU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21623" y="176718"/>
            <a:ext cx="87931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5819" y="973569"/>
            <a:ext cx="879311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5819" y="407433"/>
            <a:ext cx="8793114" cy="4715813"/>
            <a:chOff x="77" y="335"/>
            <a:chExt cx="5429" cy="3882"/>
          </a:xfrm>
        </p:grpSpPr>
        <p:sp>
          <p:nvSpPr>
            <p:cNvPr id="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</a:t>
              </a:r>
              <a:r>
                <a:rPr lang="en-US" sz="1200">
                  <a:solidFill>
                    <a:srgbClr val="000000"/>
                  </a:solidFill>
                </a:rPr>
                <a:t>*</a:t>
              </a:r>
              <a:r>
                <a:rPr lang="ru-RU" sz="1200">
                  <a:solidFill>
                    <a:srgbClr val="000000"/>
                  </a:solidFill>
                </a:rPr>
                <a:t>	Сноска</a:t>
              </a:r>
              <a:endParaRPr lang="en-US" sz="120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sz="1200">
                  <a:solidFill>
                    <a:srgbClr val="000000"/>
                  </a:solidFill>
                </a:rPr>
                <a:t>:</a:t>
              </a: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08614" y="2063006"/>
            <a:ext cx="17296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85293" y="3216637"/>
            <a:ext cx="97622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51000" y="27033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6995" y="9"/>
          <a:ext cx="150979" cy="12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0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" y="9"/>
                        <a:ext cx="150979" cy="121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99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604" r:id="rId3"/>
    <p:sldLayoutId id="2147486605" r:id="rId4"/>
    <p:sldLayoutId id="2147486606" r:id="rId5"/>
    <p:sldLayoutId id="2147486607" r:id="rId6"/>
    <p:sldLayoutId id="2147486608" r:id="rId7"/>
    <p:sldLayoutId id="2147486609" r:id="rId8"/>
    <p:sldLayoutId id="2147486610" r:id="rId9"/>
    <p:sldLayoutId id="2147486611" r:id="rId10"/>
    <p:sldLayoutId id="2147486612" r:id="rId11"/>
    <p:sldLayoutId id="2147486613" r:id="rId12"/>
    <p:sldLayoutId id="2147486614" r:id="rId13"/>
  </p:sldLayoutIdLst>
  <p:hf sldNum="0" hdr="0" ftr="0" dt="0"/>
  <p:txStyles>
    <p:titleStyle>
      <a:lvl1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139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278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241698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655596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7790" indent="-3477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148029" indent="-1465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600">
          <a:solidFill>
            <a:schemeClr val="tx1"/>
          </a:solidFill>
          <a:latin typeface="+mn-lt"/>
        </a:defRPr>
      </a:lvl2pPr>
      <a:lvl3pPr marL="300363" indent="-150901" algn="l" defTabSz="911149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439769" indent="-136532" algn="l" defTabSz="911149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800">
          <a:solidFill>
            <a:schemeClr val="tx1"/>
          </a:solidFill>
          <a:latin typeface="+mn-lt"/>
        </a:defRPr>
      </a:lvl4pPr>
      <a:lvl5pPr marL="592112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5pPr>
      <a:lvl6pPr marL="1006005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6pPr>
      <a:lvl7pPr marL="1419904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7pPr>
      <a:lvl8pPr marL="1833798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8pPr>
      <a:lvl9pPr marL="2247700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98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596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4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392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293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1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2" r:id="rId1"/>
    <p:sldLayoutId id="2147486633" r:id="rId2"/>
    <p:sldLayoutId id="2147486634" r:id="rId3"/>
    <p:sldLayoutId id="2147486635" r:id="rId4"/>
    <p:sldLayoutId id="2147486636" r:id="rId5"/>
    <p:sldLayoutId id="2147486637" r:id="rId6"/>
    <p:sldLayoutId id="2147486638" r:id="rId7"/>
    <p:sldLayoutId id="2147486639" r:id="rId8"/>
    <p:sldLayoutId id="2147486640" r:id="rId9"/>
    <p:sldLayoutId id="2147486641" r:id="rId10"/>
    <p:sldLayoutId id="2147486642" r:id="rId11"/>
  </p:sldLayoutIdLst>
  <p:hf sldNum="0" hdr="0" ftr="0" dt="0"/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defTabSz="914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2" algn="l" defTabSz="9140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2" algn="l" defTabSz="9140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0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2.emf"/><Relationship Id="rId2" Type="http://schemas.openxmlformats.org/officeDocument/2006/relationships/tags" Target="../tags/tag2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13.xml"/><Relationship Id="rId7" Type="http://schemas.openxmlformats.org/officeDocument/2006/relationships/image" Target="../media/image2.emf"/><Relationship Id="rId2" Type="http://schemas.openxmlformats.org/officeDocument/2006/relationships/tags" Target="../tags/tag2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15.xml"/><Relationship Id="rId7" Type="http://schemas.openxmlformats.org/officeDocument/2006/relationships/image" Target="../media/image2.emf"/><Relationship Id="rId2" Type="http://schemas.openxmlformats.org/officeDocument/2006/relationships/tags" Target="../tags/tag21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8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1.xml"/><Relationship Id="rId10" Type="http://schemas.openxmlformats.org/officeDocument/2006/relationships/chart" Target="../charts/chart1.xml"/><Relationship Id="rId4" Type="http://schemas.openxmlformats.org/officeDocument/2006/relationships/tags" Target="../tags/tag190.xml"/><Relationship Id="rId9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2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9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tags" Target="../tags/tag195.xml"/><Relationship Id="rId10" Type="http://schemas.openxmlformats.org/officeDocument/2006/relationships/image" Target="../media/image3.png"/><Relationship Id="rId4" Type="http://schemas.openxmlformats.org/officeDocument/2006/relationships/tags" Target="../tags/tag194.xml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9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10" Type="http://schemas.openxmlformats.org/officeDocument/2006/relationships/image" Target="../media/image5.png"/><Relationship Id="rId4" Type="http://schemas.openxmlformats.org/officeDocument/2006/relationships/tags" Target="../tags/tag198.xml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20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3.xml"/><Relationship Id="rId10" Type="http://schemas.openxmlformats.org/officeDocument/2006/relationships/image" Target="../media/image6.png"/><Relationship Id="rId4" Type="http://schemas.openxmlformats.org/officeDocument/2006/relationships/tags" Target="../tags/tag202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05.xml"/><Relationship Id="rId7" Type="http://schemas.openxmlformats.org/officeDocument/2006/relationships/image" Target="../media/image2.emf"/><Relationship Id="rId2" Type="http://schemas.openxmlformats.org/officeDocument/2006/relationships/tags" Target="../tags/tag20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207.xml"/><Relationship Id="rId7" Type="http://schemas.openxmlformats.org/officeDocument/2006/relationships/image" Target="../media/image2.emf"/><Relationship Id="rId2" Type="http://schemas.openxmlformats.org/officeDocument/2006/relationships/tags" Target="../tags/tag20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2.emf"/><Relationship Id="rId2" Type="http://schemas.openxmlformats.org/officeDocument/2006/relationships/tags" Target="../tags/tag20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18" y="161925"/>
            <a:ext cx="4509940" cy="4790994"/>
          </a:xfrm>
          <a:prstGeom prst="rect">
            <a:avLst/>
          </a:prstGeom>
        </p:spPr>
      </p:pic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54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4" rIns="92372" bIns="46184">
            <a:spAutoFit/>
          </a:bodyPr>
          <a:lstStyle/>
          <a:p>
            <a:pPr algn="ctr" defTabSz="927460" fontAlgn="base">
              <a:spcBef>
                <a:spcPct val="0"/>
              </a:spcBef>
              <a:spcAft>
                <a:spcPct val="0"/>
              </a:spcAft>
            </a:pPr>
            <a:endParaRPr lang="ru-RU" sz="3700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algn="ctr" defTabSz="927460" fontAlgn="base">
              <a:spcBef>
                <a:spcPct val="0"/>
              </a:spcBef>
              <a:spcAft>
                <a:spcPct val="0"/>
              </a:spcAft>
            </a:pPr>
            <a:endParaRPr lang="ru-RU" sz="3700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Социально-экономическая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ситуация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в Иркутской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области и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актуальные задачи органов местного самоуправления</a:t>
            </a:r>
            <a:b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муниципальных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образований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в современных условиях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92746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algn="ctr" defTabSz="927460"/>
            <a:endParaRPr lang="ru-RU" sz="2000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b="1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b="1" dirty="0">
              <a:solidFill>
                <a:srgbClr val="0029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60" y="232386"/>
            <a:ext cx="893216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Разнонаправленные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635" y="608482"/>
            <a:ext cx="8932165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2016 года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номинальная заработная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начисленная за март 2016 г., по оценке, составила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33 170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по сравнению с февралем она увеличилась 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4,4 %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отношению к марту 2015 г. –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1 %. 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60" y="1295233"/>
            <a:ext cx="893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по отраслям экономики </a:t>
            </a:r>
            <a:b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за январь </a:t>
            </a:r>
            <a:r>
              <a:rPr lang="en-US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2016 </a:t>
            </a:r>
            <a: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9282" name="Picture 2" descr="http://irkzan.ru/mediafiles/downfile.ashx?fileid=62c7b4ea-d80e-4f50-8f1c-282c89498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847766"/>
            <a:ext cx="5175250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3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58186"/>
              </p:ext>
            </p:extLst>
          </p:nvPr>
        </p:nvGraphicFramePr>
        <p:xfrm>
          <a:off x="228598" y="1438276"/>
          <a:ext cx="8763001" cy="32122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022718"/>
                <a:gridCol w="1744539"/>
                <a:gridCol w="1997872"/>
                <a:gridCol w="1997872"/>
              </a:tblGrid>
              <a:tr h="3377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Социально-демографическая группа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квартал 2016 г., рублей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% к: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3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кварталу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соответствующему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периоду прошлого года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ctr"/>
                </a:tc>
              </a:tr>
              <a:tr h="4476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среднем на душу населения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/>
                </a:tc>
                <a:tc>
                  <a:txBody>
                    <a:bodyPr/>
                    <a:lstStyle/>
                    <a:p>
                      <a:pPr marR="38163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10 081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marR="29146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102,7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101,4</a:t>
                      </a:r>
                      <a:endParaRPr lang="ru-RU" sz="1600" b="0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</a:tr>
              <a:tr h="73807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числе: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трудоспособное население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/>
                </a:tc>
                <a:tc>
                  <a:txBody>
                    <a:bodyPr/>
                    <a:lstStyle/>
                    <a:p>
                      <a:pPr marR="38163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10 673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marR="29146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102,5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101,3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</a:tr>
              <a:tr h="33776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пенсионеры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/>
                </a:tc>
                <a:tc>
                  <a:txBody>
                    <a:bodyPr/>
                    <a:lstStyle/>
                    <a:p>
                      <a:pPr marR="38163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8 10</a:t>
                      </a:r>
                      <a:r>
                        <a:rPr lang="en-US" sz="1400" dirty="0">
                          <a:effectLst/>
                        </a:rPr>
                        <a:t>4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marR="29146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102,7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101,5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</a:tr>
              <a:tr h="33776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дети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/>
                </a:tc>
                <a:tc>
                  <a:txBody>
                    <a:bodyPr/>
                    <a:lstStyle/>
                    <a:p>
                      <a:pPr marR="38163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10 353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marR="291465"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103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101,7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97" marR="54997" marT="0" marB="0" anchor="b"/>
                </a:tc>
              </a:tr>
            </a:tbl>
          </a:graphicData>
        </a:graphic>
      </p:graphicFrame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510272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5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60" y="232386"/>
            <a:ext cx="8922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Разнонаправленные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60" y="674233"/>
            <a:ext cx="892264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Иркутской области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прожиточного минимума за 1 квартал 2016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на душу населения составила 10 081 руб., по сравнению с 4 кварталом 2015 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составил 2,7 %.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846263" y="879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 bwMode="auto">
          <a:xfrm>
            <a:off x="8509782" y="3662357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трелка вверх 19"/>
          <p:cNvSpPr/>
          <p:nvPr/>
        </p:nvSpPr>
        <p:spPr bwMode="auto">
          <a:xfrm>
            <a:off x="8812981" y="4029075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верх 20"/>
          <p:cNvSpPr/>
          <p:nvPr/>
        </p:nvSpPr>
        <p:spPr bwMode="auto">
          <a:xfrm>
            <a:off x="8338335" y="4376735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 вверх 21"/>
          <p:cNvSpPr/>
          <p:nvPr/>
        </p:nvSpPr>
        <p:spPr bwMode="auto">
          <a:xfrm>
            <a:off x="8719318" y="2967035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543464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8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" y="223668"/>
            <a:ext cx="90678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областного бюджета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январь – март 2016 года показал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доходам составило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рублей, или 23,6 % от плана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исполнение по расходам составило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23,2 млрд рублей, или 21,3 %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8077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19" y="1054665"/>
            <a:ext cx="6259212" cy="388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 descr="C:\Users\BelyakovaMO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317245"/>
            <a:ext cx="6829425" cy="454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8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6360226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91" y="195946"/>
            <a:ext cx="8942833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долг Иркутской области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состоянию на 1 апреля 2016 составил 17 млрд рублей (по сравнению с аналогичным периодом 2015 года сумма государственного долга увеличилась в 1,3 раза).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21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94" y="1026943"/>
            <a:ext cx="6050756" cy="39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60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4967" y="714689"/>
            <a:ext cx="882544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– марте текущего года было введено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102,7 тыс. кв. м, что на 21,1 % меньше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за тот же период 2015 года. 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71825" y="4777120"/>
            <a:ext cx="542925" cy="61912"/>
          </a:xfrm>
          <a:prstGeom prst="rect">
            <a:avLst/>
          </a:prstGeom>
          <a:solidFill>
            <a:srgbClr val="ADF9F7"/>
          </a:solidFill>
          <a:ln w="9525" cap="flat" cmpd="sng" algn="ctr">
            <a:solidFill>
              <a:srgbClr val="ADF9F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032598" y="4808076"/>
            <a:ext cx="55959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14750" y="4677271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тыс. кв. м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2193" y="4646315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1000 жителей, кв. м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752" y="1272159"/>
            <a:ext cx="572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домов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960065"/>
              </p:ext>
            </p:extLst>
          </p:nvPr>
        </p:nvGraphicFramePr>
        <p:xfrm>
          <a:off x="486917" y="1683380"/>
          <a:ext cx="8057007" cy="299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03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9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62" y="714688"/>
            <a:ext cx="882544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безработных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марта 2016 года составила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18 285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общей безработицы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Иркутской области в среднем за 2015 год составил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8156944"/>
              </p:ext>
            </p:extLst>
          </p:nvPr>
        </p:nvGraphicFramePr>
        <p:xfrm>
          <a:off x="145159" y="1375663"/>
          <a:ext cx="8815351" cy="357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38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9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62" y="635584"/>
            <a:ext cx="8825448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задолженность по заработной плате на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составила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269,8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 она сократилась на 175 млн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910314"/>
              </p:ext>
            </p:extLst>
          </p:nvPr>
        </p:nvGraphicFramePr>
        <p:xfrm>
          <a:off x="466725" y="1038225"/>
          <a:ext cx="8020050" cy="402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75" name="Диаграмма" r:id="rId3" imgW="7734367" imgH="4162437" progId="MSGraph.Chart.8">
                  <p:embed/>
                </p:oleObj>
              </mc:Choice>
              <mc:Fallback>
                <p:oleObj name="Диаграмма" r:id="rId3" imgW="7734367" imgH="4162437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38225"/>
                        <a:ext cx="8020050" cy="4021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78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3" y="215776"/>
            <a:ext cx="897979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основными задачами деятельности органов МСУ являются: </a:t>
            </a:r>
            <a:endParaRPr lang="ru-RU" sz="16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3" y="647700"/>
            <a:ext cx="89797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финансово-экономической основы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     совершенствование межбюджетных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полномочий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 местного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квалифицированного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правотворчества на местном уровне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противодействие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социально-экономического развития муниципальных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развитие малого и среднего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инвестиционной привлекательности муниципальных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муниципальных образований Иркутской области в государственных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8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3" y="215776"/>
            <a:ext cx="897979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основными задачами деятельности органов МСУ являются: </a:t>
            </a:r>
            <a:endParaRPr lang="ru-RU" sz="16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3" y="819150"/>
            <a:ext cx="89797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направленной на сокращение миграции населения. Обеспечение и совершенствование кадровой политики в муниципальных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касающихся кадрового обеспечения органов местного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7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стратегии действий в интересах детей на 2012 – 2017 годы, утвержденной Указом Президента Российской Федерации от 1 июня 2012 года №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761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взаимодействия органов государственной власти и органов местного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 гражданского общества, поддержка и развитие форм взаимодействия, направленных на вовлечение граждан в решение вопросов местного значения, осуществление общественного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межнационального мира и согласия на территории Иркутской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41807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3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СОЦИАЛЬНО-ЭКОНОМИЧЕСКОЙ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5164" y="705464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5164" y="793672"/>
            <a:ext cx="8924925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квартале 2016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снижение ВВП составило 1,4 %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соответствующему периоду прошлого года.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163" y="1378447"/>
            <a:ext cx="89249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физического объёма ВВП 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постоянных ценах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соответствующему периоду 2015 г.</a:t>
            </a:r>
          </a:p>
          <a:p>
            <a:pPr algn="just"/>
            <a:endParaRPr lang="ru-RU" sz="14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9449" y="4903011"/>
            <a:ext cx="3842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расчеты Минэкономразвития России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510009"/>
              </p:ext>
            </p:extLst>
          </p:nvPr>
        </p:nvGraphicFramePr>
        <p:xfrm>
          <a:off x="1371865" y="2038350"/>
          <a:ext cx="6438900" cy="261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6692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1343631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7464" y="2011079"/>
            <a:ext cx="6909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СПАСИБО ЗА ВНИМАНИЕ!</a:t>
            </a:r>
            <a:endParaRPr lang="ru-RU" sz="40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8584114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5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СОЦИАЛЬНО-ЭКОНОМИЧЕСКОЙ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5163" y="698559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5163" y="818838"/>
            <a:ext cx="892492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январе-марте 2016 года цена на нефть составила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долл. США за баррель, снизившись по сравнению с соответствующим периодом прошлого года 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39,7 %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3130" y="490346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Банк России, информационные агентства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834" y="1509921"/>
            <a:ext cx="38607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экспорта товаров и мировых цен на нефть </a:t>
            </a:r>
            <a:r>
              <a:rPr lang="en-US" sz="11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Urals </a:t>
            </a:r>
            <a:r>
              <a:rPr lang="ru-RU" sz="11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2010 г. - </a:t>
            </a:r>
            <a:r>
              <a:rPr lang="ru-RU" sz="11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11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г.) </a:t>
            </a:r>
            <a:r>
              <a:rPr lang="ru-RU" sz="11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3130" y="1509921"/>
            <a:ext cx="3454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мировых цен на </a:t>
            </a:r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медь, никель </a:t>
            </a:r>
            <a:r>
              <a:rPr lang="ru-RU" sz="11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алюминий </a:t>
            </a:r>
            <a:r>
              <a:rPr lang="ru-RU" sz="1100" b="1" i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i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долларах США за тонну) </a:t>
            </a:r>
            <a:endParaRPr 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8779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7" y="1895184"/>
            <a:ext cx="4752563" cy="30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7845" name="Picture 6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83" y="2110085"/>
            <a:ext cx="3907305" cy="265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41322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5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СОЦИАЛЬНО-ЭКОНОМИЧЕСКОЙ 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5163" y="698559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5163" y="782197"/>
            <a:ext cx="892492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инфляции в России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 2016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2016),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pic>
        <p:nvPicPr>
          <p:cNvPr id="606244" name="Picture 36" descr="Уровень инфляции в России за 2016 год по месяца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75" y="1120751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238104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7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СОЦИАЛЬНО-ЭКОНОМИЧЕСКОЙ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75115" y="664479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5114" y="698527"/>
            <a:ext cx="8924926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заработная плата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исключением сезонного фактора в марте, по предварительным данным, показала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0,2 %.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месяц подряд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положительная динамика реальных располагаемых доходов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исключением сезонного фактора. По предварительным данным, в марте текущего года рост ускорился до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1,0 % с 0,5 %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13249" y="4903011"/>
            <a:ext cx="3842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расчеты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Минэкономразвития 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8871" name="Picture 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39" y="1650370"/>
            <a:ext cx="6353373" cy="32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6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867025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1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82" y="257304"/>
            <a:ext cx="8945743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582" y="697595"/>
            <a:ext cx="894574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предприятий и организаций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апреля 2016 г. составило 67,5 тыс. единиц. За год количество организаций увеличилось на 0,3 тыс. единиц (или на 0,5 %)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03718"/>
              </p:ext>
            </p:extLst>
          </p:nvPr>
        </p:nvGraphicFramePr>
        <p:xfrm>
          <a:off x="304799" y="1574729"/>
          <a:ext cx="8524876" cy="343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53131" y="1271171"/>
            <a:ext cx="3102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организаций, в % к итогу</a:t>
            </a:r>
            <a:endParaRPr lang="ru-RU" sz="16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5025029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63" y="246016"/>
            <a:ext cx="8913112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63" y="653661"/>
            <a:ext cx="891311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промышленного производства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январе-марте 2016 года по сравнению с январем-мартом 2015 года по полному кругу организаций составил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106,0 %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России -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99,4 %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СФО –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99,2 %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450917"/>
              </p:ext>
            </p:extLst>
          </p:nvPr>
        </p:nvGraphicFramePr>
        <p:xfrm>
          <a:off x="363094" y="1543236"/>
          <a:ext cx="8171306" cy="332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293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 bwMode="auto">
          <a:xfrm>
            <a:off x="4274145" y="2443336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5130705" y="2958584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5578068" y="3447176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918860" y="3956701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" y="214971"/>
            <a:ext cx="893445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5" y="641325"/>
            <a:ext cx="8913115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2016 г. число родившихся на территории Иркутской области составило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8 694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умерших –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8 384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прирост населения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Приангарья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первый квартал составил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человек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991831"/>
              </p:ext>
            </p:extLst>
          </p:nvPr>
        </p:nvGraphicFramePr>
        <p:xfrm>
          <a:off x="1123950" y="1924051"/>
          <a:ext cx="7258050" cy="288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422" y="1399139"/>
            <a:ext cx="4718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движение населения Иркутской области 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3" y="397833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+3 200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8068" y="346880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+4 916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6045" y="246496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+3 729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8860" y="2960053"/>
            <a:ext cx="85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+4 875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4615431" y="1939184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431" y="1960814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+4 102</a:t>
            </a:r>
            <a:endParaRPr lang="ru-RU" sz="1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3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714163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60" y="650895"/>
            <a:ext cx="8932165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2016 года в Иркутской области наблюдалось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инфляции на продовольственном рынке более чем в 3,5 раза по сравнению с 1 кварталом 2015 года (с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8,1 % до 2,3 %).</a:t>
            </a:r>
            <a:endParaRPr lang="ru-RU" sz="16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5160" y="220392"/>
            <a:ext cx="893216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Разнонаправленные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59" y="1584395"/>
            <a:ext cx="89321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индекс потребительских цен (БИПЦ)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исключающий изменения цен на отдельные товары, подверженные влиянию факторов административного или сезонного характера, в марте 2016 г. по отношению к предыдущему месяцу составил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101,1 %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марте 2015 г. –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102,3 %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марте 2016 г. цены на продовольственные товары повысились на 0,2 % (в марте 2015 г. – на 1,2 %).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фиксированного набора потребительских товаров и услуг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межрегиональных сопоставлений покупательной способности населения в среднем по Иркутской области в марте составила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12 896,1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расчете на одного человека и за месяц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на 0,6 %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марте 2015 г. – на 1,4 %).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минимального набора основных продуктов питания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составила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3 919,0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расчете на месяц 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на 0,4 %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февралем. Из шести наблюдаемых городов максимальная стоимость набора отмечается в г. Братске (4 154,1 руб.),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12,3 % дороже, чем в г. Зиме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3 698,1 руб.).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7.41111236974464930000E+000&quot;&gt;&lt;m_ppcolschidx val=&quot;0&quot;/&gt;&lt;m_rgb r=&quot;b6&quot; g=&quot;fc&quot; b=&quot;a9&quot;/&gt;&lt;/elem&gt;&lt;elem m_fUsage=&quot;2.21581152386072230000E+000&quot;&gt;&lt;m_ppcolschidx val=&quot;0&quot;/&gt;&lt;m_rgb r=&quot;ef&quot; g=&quot;bf&quot; b=&quot;ba&quot;/&gt;&lt;/elem&gt;&lt;elem m_fUsage=&quot;1.22760555895306840000E-001&quot;&gt;&lt;m_ppcolschidx val=&quot;0&quot;/&gt;&lt;m_rgb r=&quot;e8&quot; g=&quot;a0&quot; b=&quot;99&quot;/&gt;&lt;/elem&gt;&lt;/m_vecMRU&gt;&lt;/m_mruColor&gt;&lt;m_mapectfillschemeMRU&gt;&lt;key val=&quot;0&quot;/&gt;&lt;elem&gt;&lt;m_nPartnerID val=&quot;530&quot;/&gt;&lt;m_nIndex val=&quot;3&quot;/&gt;&lt;/elem&gt;&lt;key val=&quot;1&quot;/&gt;&lt;elem&gt;&lt;m_nPartnerID val=&quot;530&quot;/&gt;&lt;m_nIndex val=&quot;3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heme/theme1.xml><?xml version="1.0" encoding="utf-8"?>
<a:theme xmlns:a="http://schemas.openxmlformats.org/drawingml/2006/main" name="13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Universal Template_RU">
  <a:themeElements>
    <a:clrScheme name="3_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3_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71953</TotalTime>
  <Words>1031</Words>
  <Application>Microsoft Office PowerPoint</Application>
  <PresentationFormat>Экран (16:9)</PresentationFormat>
  <Paragraphs>180</Paragraphs>
  <Slides>20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13_Universal Template_RU</vt:lpstr>
      <vt:lpstr>18_Universal Template_RU</vt:lpstr>
      <vt:lpstr>Специальное оформление</vt:lpstr>
      <vt:lpstr>think-cell Slide</vt:lpstr>
      <vt:lpstr>Диаграмма</vt:lpstr>
      <vt:lpstr>Презентация PowerPoint</vt:lpstr>
      <vt:lpstr>КРАТКАЯ ХАРАКТЕРИСТИКА СОЦИАЛЬНО-ЭКОНОМИЧЕСКОЙ СИТУАЦИИ  В РОССИИ</vt:lpstr>
      <vt:lpstr>КРАТКАЯ ХАРАКТЕРИСТИКА СОЦИАЛЬНО-ЭКОНОМИЧЕСКОЙ СИТУАЦИИ  В РОССИИ</vt:lpstr>
      <vt:lpstr>КРАТКАЯ ХАРАКТЕРИСТИКА СОЦИАЛЬНО-ЭКОНОМИЧЕСКОЙ СИТУАЦИИ  В РОССИИ</vt:lpstr>
      <vt:lpstr>КРАТКАЯ ХАРАКТЕРИСТИКА СОЦИАЛЬНО-ЭКОНОМИЧЕСКОЙ СИТУАЦИИ 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ПОСТУПЛЕНИЙ ДОХОДОВ В КОНСОЛИДИРОВАННЫЙ БЮДЖЕТ  ЗА 6 МЕСЯЦЕВ 2008-2009 ГГ.  (НЕЦЕЛЕВЫЕ ДОХОДЫ)</dc:title>
  <dc:creator>Шведов Е.В.</dc:creator>
  <cp:lastModifiedBy>Белякова Мария Олеговна</cp:lastModifiedBy>
  <cp:revision>2719</cp:revision>
  <cp:lastPrinted>2015-11-19T04:54:41Z</cp:lastPrinted>
  <dcterms:created xsi:type="dcterms:W3CDTF">2009-08-17T06:59:56Z</dcterms:created>
  <dcterms:modified xsi:type="dcterms:W3CDTF">2016-05-18T07:56:45Z</dcterms:modified>
</cp:coreProperties>
</file>